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g>
</file>

<file path=ppt/media/image13.gif>
</file>

<file path=ppt/media/image14.jpeg>
</file>

<file path=ppt/media/image15.PNG>
</file>

<file path=ppt/media/image16.PNG>
</file>

<file path=ppt/media/image17.png>
</file>

<file path=ppt/media/image18.gif>
</file>

<file path=ppt/media/image2.png>
</file>

<file path=ppt/media/image3.jpg>
</file>

<file path=ppt/media/image4.gif>
</file>

<file path=ppt/media/image5.gif>
</file>

<file path=ppt/media/image6.jpe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A99B1-B934-BF32-714B-EC35CE715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632902-4FDE-5E0D-CB24-8A34B63D5D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C1A43-B6C6-6A44-02B5-D73B379A5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8CCB1-3C07-F2BF-DE15-A90BA8A47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E480D-9659-7EB9-25B4-B8836FB43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5416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5A744-2236-A6A9-7AE7-E8B53ACC3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12FFD3-103B-28B5-C178-5988626B7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404AB-C967-8AD3-95E6-51A0DD441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68CD9-2371-E99D-17BE-3E90BF5E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DC340-F4C4-F480-C083-C2A0FC12D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5910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7C68CF-68B5-3A05-E279-2106DA48F2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42B429-60EE-DC79-0EB7-51BBBCE3F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56F37-3F95-E176-87AB-3D583666E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28934-E3F3-EF2E-EFCA-135086447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B362E-123C-0250-5669-ED81603FA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55769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46F58-B521-43FC-5234-5713EC895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C46BF-5F97-F217-7ED4-8E124B41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8A9BA-B5BD-489B-2AD4-F7369F395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B31DCB-80F4-B4C1-CF2B-B1D2A0E79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0FC5E-0A71-A2FD-843F-079DDCD3F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50205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24D0-5F63-622C-B688-4B04CAC83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62ED9-F630-2794-E2A9-CD2632669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7A5E5-4CBA-037A-453D-A4BB74E22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D3A0D-8A13-765A-82AA-6999D7BD7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BEC41-16F0-9580-12C9-419F0BD2D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1656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CF77-119F-D5A2-B779-97469D6F1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FC6BD-A577-3069-BA89-4D2F68F4A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1C131-5E41-7973-40E7-38B6F5608D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67954-2C13-22A1-E8BF-11F5A7300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D5C49E-4EBD-5F14-35E6-211968517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8B706-AA29-23F1-BC1E-B199245C6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21341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8873-FB35-962A-D19D-43834F786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9A3C5F-8D41-1E9F-80C0-A8A79BCFB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3FE90-0C52-4F24-7420-88287C4D1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7C9DAA-4828-0649-BDAF-7DE26F44E1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9C6F29-AEF8-FD78-CD1A-0E8067B70A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FF3F44-1080-851B-6935-CB3652FCA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5DCEC8-FD5A-7BD4-CE7C-6EE1BF655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13D7F9-4476-5B4E-AAF1-D50309776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46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46071-026D-55EE-AB60-52502370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BCD2D7-CA5A-B9C2-79CF-ED7E6DCC1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FB9B7A-28C2-7721-B8C7-050371A38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85BB09-D415-2B63-78A6-210577411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17019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9BD2E4-DFF5-010C-35B5-F768F7F88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32C76E-E23E-9505-5A06-BA059247C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E9BBF-48A1-AF5E-8458-CC8661A9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9907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D8C83-FC94-1B03-0D60-5B58021B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EB621-6B4F-5D8D-057B-2B294E1CF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BD93D-A6B8-69B4-AF1E-50821BD0A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1BB20-F435-B420-47EC-FB99DCE65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8D261-0073-77D4-84F5-4CEF8313A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291A6-C463-C318-78AF-7DEB8FDF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5415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B404-F479-3EDE-1E53-E8C4756DE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E8E932-D505-B1D4-9664-25CCC51064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8FEE91-9648-8096-DC13-192416B63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40285-3F10-DDC4-EB8B-DAB4BA384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7EC27D-89B4-BB16-991D-F382BF8CF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1F9A0-80BF-E296-2BD4-54AA703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84682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A25288-60BC-912E-04D6-A0A054EFC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12267D-AB68-2F9C-02E1-285A6AFC9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537D8-F21D-7A41-8084-79F20E4C31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104AE-F21A-4ED1-BC5D-209B84D655BC}" type="datetimeFigureOut">
              <a:rPr lang="en-DE" smtClean="0"/>
              <a:t>20/06/2022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E34F5-563C-CA49-BCCE-38D4B46199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A284F-C7D7-C64A-1108-244F776D54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1AC59-9C4D-4C47-868B-14C90F8A5F7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6469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bUGhG-AZpu0" TargetMode="External"/><Relationship Id="rId3" Type="http://schemas.openxmlformats.org/officeDocument/2006/relationships/hyperlink" Target="https://venturebeat.com/2019/11/20/ctrl-labs-ceo-well-have-neural-interfaces-in-less-than-5-years/" TargetMode="External"/><Relationship Id="rId7" Type="http://schemas.openxmlformats.org/officeDocument/2006/relationships/hyperlink" Target="https://www.youtube.com/watch?v=Ylec_mpmPwY" TargetMode="External"/><Relationship Id="rId2" Type="http://schemas.openxmlformats.org/officeDocument/2006/relationships/hyperlink" Target="https://vr.tobii.com/integrations/hp-reverb-g2-omnicept-editio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yushbhargava.com/wp-content/uploads/fishingVR2.jpg" TargetMode="External"/><Relationship Id="rId11" Type="http://schemas.openxmlformats.org/officeDocument/2006/relationships/hyperlink" Target="https://www.ijert.org/research/a-comparative-analysis-of-hand-tracking-algorithms-for-gesture-recognition-IJERTV3IS051445.pdf" TargetMode="External"/><Relationship Id="rId5" Type="http://schemas.openxmlformats.org/officeDocument/2006/relationships/hyperlink" Target="https://www.forbes.com/sites/jenniferhicks/2021/01/11/at-ces-2021-these-haptic-gloves-could-change-virtual-reality-training-forever/?sh=2a349cc97d4c" TargetMode="External"/><Relationship Id="rId10" Type="http://schemas.openxmlformats.org/officeDocument/2006/relationships/hyperlink" Target="https://www.oculus.com/experiences/quest/2280285932034855/?locale=en_US" TargetMode="External"/><Relationship Id="rId4" Type="http://schemas.openxmlformats.org/officeDocument/2006/relationships/hyperlink" Target="https://www.youtube.com/watch?v=c2RRHQt-WnY" TargetMode="External"/><Relationship Id="rId9" Type="http://schemas.openxmlformats.org/officeDocument/2006/relationships/hyperlink" Target="https://www.ultraleap.com/company/news/blog/how-hand-tracking-work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vr.tobii.com/integrations/hp-reverb-g2-omnicept-edition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2RRHQt-WnY?feature=oembed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video" Target="https://www.youtube.com/embed/26nx1zTAthw?start=30&amp;feature=oembed" TargetMode="External"/><Relationship Id="rId7" Type="http://schemas.openxmlformats.org/officeDocument/2006/relationships/image" Target="../media/image9.png"/><Relationship Id="rId2" Type="http://schemas.openxmlformats.org/officeDocument/2006/relationships/video" Target="https://www.youtube.com/embed/Ylec_mpmPwY?feature=oembed" TargetMode="External"/><Relationship Id="rId1" Type="http://schemas.openxmlformats.org/officeDocument/2006/relationships/video" Target="https://www.youtube.com/embed/i6tOmPQFsrA?feature=oembed" TargetMode="Externa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Oabe5glPCI?feature=oembed" TargetMode="External"/><Relationship Id="rId5" Type="http://schemas.openxmlformats.org/officeDocument/2006/relationships/image" Target="../media/image14.jpeg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96CFC-1C41-5CA7-A5C4-32FF90A6C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Interaktion</a:t>
            </a:r>
            <a:r>
              <a:rPr lang="en-US" dirty="0"/>
              <a:t> in XR-</a:t>
            </a:r>
            <a:r>
              <a:rPr lang="en-US" dirty="0" err="1"/>
              <a:t>Anwendungen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C8D67F-FBAA-A6B2-3F65-9F47ADC17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Eine </a:t>
            </a:r>
            <a:r>
              <a:rPr lang="en-US" dirty="0" err="1"/>
              <a:t>Präsentation</a:t>
            </a:r>
            <a:r>
              <a:rPr lang="en-US" dirty="0"/>
              <a:t> von Calvin Dell’Oro</a:t>
            </a:r>
          </a:p>
          <a:p>
            <a:r>
              <a:rPr lang="en-US" dirty="0" err="1"/>
              <a:t>Echtzeit-Computergrafik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Uwe Hahne</a:t>
            </a:r>
          </a:p>
        </p:txBody>
      </p:sp>
    </p:spTree>
    <p:extLst>
      <p:ext uri="{BB962C8B-B14F-4D97-AF65-F5344CB8AC3E}">
        <p14:creationId xmlns:p14="http://schemas.microsoft.com/office/powerpoint/2010/main" val="2104132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97019-1E91-D460-B66F-21EC61D6A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Wie </a:t>
            </a:r>
            <a:r>
              <a:rPr lang="en-US" sz="3200" dirty="0" err="1"/>
              <a:t>kann</a:t>
            </a:r>
            <a:r>
              <a:rPr lang="en-US" sz="3200" dirty="0"/>
              <a:t> Touch </a:t>
            </a:r>
            <a:r>
              <a:rPr lang="en-US" sz="3200" dirty="0" err="1"/>
              <a:t>Interaktion</a:t>
            </a:r>
            <a:r>
              <a:rPr lang="en-US" sz="3200" dirty="0"/>
              <a:t> </a:t>
            </a:r>
            <a:r>
              <a:rPr lang="en-US" sz="3200" dirty="0" err="1"/>
              <a:t>nach</a:t>
            </a:r>
            <a:r>
              <a:rPr lang="en-US" sz="3200" dirty="0"/>
              <a:t> 3D </a:t>
            </a:r>
            <a:r>
              <a:rPr lang="en-US" sz="3200" dirty="0" err="1"/>
              <a:t>gemapt</a:t>
            </a:r>
            <a:r>
              <a:rPr lang="en-US" sz="3200" dirty="0"/>
              <a:t> </a:t>
            </a:r>
            <a:r>
              <a:rPr lang="en-US" sz="3200" dirty="0" err="1"/>
              <a:t>werden</a:t>
            </a:r>
            <a:r>
              <a:rPr lang="en-US" sz="3200" dirty="0"/>
              <a:t>? (AR) </a:t>
            </a:r>
            <a:br>
              <a:rPr lang="en-US" sz="3200" dirty="0"/>
            </a:br>
            <a:r>
              <a:rPr lang="en-US" sz="3200" dirty="0"/>
              <a:t>-</a:t>
            </a:r>
            <a:r>
              <a:rPr lang="en-US" sz="3200" dirty="0" err="1"/>
              <a:t>einfache</a:t>
            </a:r>
            <a:r>
              <a:rPr lang="en-US" sz="3200" dirty="0"/>
              <a:t> </a:t>
            </a:r>
            <a:r>
              <a:rPr lang="en-US" sz="3200" dirty="0" err="1"/>
              <a:t>Raycasts</a:t>
            </a:r>
            <a:endParaRPr lang="en-DE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1FD29-23B1-6EF9-6676-3941D941DF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Unity</a:t>
            </a:r>
            <a:endParaRPr lang="en-DE" dirty="0"/>
          </a:p>
        </p:txBody>
      </p:sp>
      <p:pic>
        <p:nvPicPr>
          <p:cNvPr id="9" name="Content Placeholder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AB71F3D-9ED5-A25B-7BC2-BD51D7A7AB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620" y="2409429"/>
            <a:ext cx="6225338" cy="2823368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99B916A-A6EF-2C97-2E46-9E6268E0E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aFrame</a:t>
            </a:r>
            <a:endParaRPr lang="en-DE" dirty="0"/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BF75F686-F6E6-1725-E7DA-501A09BC0D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2505075"/>
            <a:ext cx="4850323" cy="726216"/>
          </a:xfrm>
          <a:prstGeom prst="rect">
            <a:avLst/>
          </a:prstGeom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0FBC9BB5-2EFF-4AE0-4023-4F21BF412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481" y="3596984"/>
            <a:ext cx="4216400" cy="312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93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8E21A-321A-E8FA-7AAE-90DC65AA3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Wie </a:t>
            </a:r>
            <a:r>
              <a:rPr lang="en-US" sz="3200" dirty="0" err="1"/>
              <a:t>kann</a:t>
            </a:r>
            <a:r>
              <a:rPr lang="en-US" sz="3200" dirty="0"/>
              <a:t> Touch </a:t>
            </a:r>
            <a:r>
              <a:rPr lang="en-US" sz="3200" dirty="0" err="1"/>
              <a:t>Interaktion</a:t>
            </a:r>
            <a:r>
              <a:rPr lang="en-US" sz="3200" dirty="0"/>
              <a:t> </a:t>
            </a:r>
            <a:r>
              <a:rPr lang="en-US" sz="3200" dirty="0" err="1"/>
              <a:t>nach</a:t>
            </a:r>
            <a:r>
              <a:rPr lang="en-US" sz="3200" dirty="0"/>
              <a:t> 3D </a:t>
            </a:r>
            <a:r>
              <a:rPr lang="en-US" sz="3200" dirty="0" err="1"/>
              <a:t>gemapt</a:t>
            </a:r>
            <a:r>
              <a:rPr lang="en-US" sz="3200" dirty="0"/>
              <a:t> </a:t>
            </a:r>
            <a:r>
              <a:rPr lang="en-US" sz="3200" dirty="0" err="1"/>
              <a:t>werden</a:t>
            </a:r>
            <a:r>
              <a:rPr lang="en-US" sz="3200" dirty="0"/>
              <a:t>? (AR)</a:t>
            </a:r>
            <a:br>
              <a:rPr lang="en-US" sz="3200" dirty="0"/>
            </a:br>
            <a:r>
              <a:rPr lang="en-US" sz="3200" dirty="0"/>
              <a:t>-3D-Manipulation</a:t>
            </a:r>
            <a:endParaRPr lang="en-DE" sz="3200" dirty="0"/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52D3DF05-9221-7F92-AD0B-249D0683F5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9" y="1426211"/>
            <a:ext cx="4335575" cy="5152423"/>
          </a:xfrm>
        </p:spPr>
      </p:pic>
    </p:spTree>
    <p:extLst>
      <p:ext uri="{BB962C8B-B14F-4D97-AF65-F5344CB8AC3E}">
        <p14:creationId xmlns:p14="http://schemas.microsoft.com/office/powerpoint/2010/main" val="3111088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83A1D-B4DE-3C5E-1713-871048265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Quellen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AF83A-E935-8C45-61F3-A0F594E79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effectLst/>
                <a:hlinkClick r:id="rId2"/>
              </a:rPr>
              <a:t>https://vr.tobii.com/integrations/hp-reverb-g2-omnicept-edition/</a:t>
            </a:r>
            <a:endParaRPr lang="en-US" dirty="0"/>
          </a:p>
          <a:p>
            <a:r>
              <a:rPr lang="en-US" dirty="0">
                <a:effectLst/>
                <a:hlinkClick r:id="rId3"/>
              </a:rPr>
              <a:t>https://venturebeat.com/2019/11/20/ctrl-labs-ceo-well-have-neural-interfaces-in-less-than-5-years/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4"/>
              </a:rPr>
              <a:t>https://www.youtube.com/watch?v=c2RRHQt-WnY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5"/>
              </a:rPr>
              <a:t>https://www.forbes.com/sites/jenniferhicks/2021/01/11/at-ces-2021-these-haptic-gloves-could-change-virtual-reality-training-forever/?sh=2a349cc97d4c</a:t>
            </a:r>
            <a:endParaRPr lang="en-US" dirty="0">
              <a:effectLst/>
            </a:endParaRPr>
          </a:p>
          <a:p>
            <a:pPr rtl="0">
              <a:spcAft>
                <a:spcPts val="0"/>
              </a:spcAft>
            </a:pPr>
            <a:r>
              <a:rPr lang="en-US" dirty="0">
                <a:effectLst/>
                <a:hlinkClick r:id="rId6"/>
              </a:rPr>
              <a:t>https://ayushbhargava.com/wp-content/uploads/fishingVR2.jpg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7"/>
              </a:rPr>
              <a:t>https://www.youtube.com/watch?v=Ylec_mpmPwY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8"/>
              </a:rPr>
              <a:t>https://www.youtube.com/watch?v=bUGhG-AZpu0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9"/>
              </a:rPr>
              <a:t>https://www.ultraleap.com/company/news/blog/how-hand-tracking-works/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10"/>
              </a:rPr>
              <a:t>https://www.oculus.com/experiences/quest/2280285932034855/?locale=en_US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11"/>
              </a:rPr>
              <a:t>https://www.ijert.org/research/a-comparative-analysis-of-hand-tracking-algorithms-for-gesture-recognition-IJERTV3IS051445.pdf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80662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AF180-EAE6-8E0F-6640-FE6EC11C4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Probleme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73221-C94C-537E-1447-EBEB0BDB3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Akkurater</a:t>
            </a:r>
            <a:r>
              <a:rPr lang="en-US" dirty="0"/>
              <a:t> Input (</a:t>
            </a:r>
            <a:r>
              <a:rPr lang="en-US" dirty="0" err="1"/>
              <a:t>Erkennung</a:t>
            </a:r>
            <a:r>
              <a:rPr lang="en-US" dirty="0"/>
              <a:t>)</a:t>
            </a:r>
          </a:p>
          <a:p>
            <a:r>
              <a:rPr lang="en-US" dirty="0"/>
              <a:t>Input in </a:t>
            </a:r>
            <a:r>
              <a:rPr lang="en-US" dirty="0" err="1"/>
              <a:t>Echtzeit</a:t>
            </a:r>
            <a:r>
              <a:rPr lang="en-US" dirty="0"/>
              <a:t> (Performance)</a:t>
            </a:r>
          </a:p>
          <a:p>
            <a:r>
              <a:rPr lang="en-US" dirty="0"/>
              <a:t>Feedback &amp; Visualization (Design, </a:t>
            </a:r>
            <a:r>
              <a:rPr lang="en-US" dirty="0" err="1"/>
              <a:t>Technologie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Mobile AR:</a:t>
            </a:r>
          </a:p>
          <a:p>
            <a:pPr lvl="1"/>
            <a:r>
              <a:rPr lang="en-US" dirty="0"/>
              <a:t>Screen-</a:t>
            </a:r>
            <a:r>
              <a:rPr lang="en-US" dirty="0" err="1"/>
              <a:t>Verdeckung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Finger</a:t>
            </a:r>
          </a:p>
          <a:p>
            <a:pPr lvl="1"/>
            <a:r>
              <a:rPr lang="en-US" dirty="0" err="1"/>
              <a:t>Objekt-Positionierung</a:t>
            </a:r>
            <a:r>
              <a:rPr lang="en-US" dirty="0"/>
              <a:t>;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wenige</a:t>
            </a:r>
            <a:r>
              <a:rPr lang="en-US" dirty="0"/>
              <a:t> Input-</a:t>
            </a:r>
            <a:r>
              <a:rPr lang="en-US" dirty="0" err="1"/>
              <a:t>Achsen</a:t>
            </a:r>
            <a:r>
              <a:rPr lang="en-US" dirty="0"/>
              <a:t>, mapping Touch </a:t>
            </a:r>
            <a:r>
              <a:rPr lang="en-US" dirty="0" err="1"/>
              <a:t>zu</a:t>
            </a:r>
            <a:r>
              <a:rPr lang="en-US" dirty="0"/>
              <a:t> 3D</a:t>
            </a:r>
          </a:p>
          <a:p>
            <a:pPr lvl="1"/>
            <a:r>
              <a:rPr lang="en-US" i="1" dirty="0"/>
              <a:t>“</a:t>
            </a:r>
            <a:r>
              <a:rPr lang="en-US" i="1" dirty="0">
                <a:effectLst/>
              </a:rPr>
              <a:t>It's actually hard to hold your phone and make an espresso at the same time” </a:t>
            </a:r>
            <a:r>
              <a:rPr lang="en-US" dirty="0">
                <a:effectLst/>
              </a:rPr>
              <a:t>– Chris Kelley, immersive prototyping at Google</a:t>
            </a:r>
            <a:endParaRPr lang="en-US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282914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7CD94-B8AD-D419-F012-967A78BED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Interaktion</a:t>
            </a:r>
            <a:r>
              <a:rPr lang="en-US" dirty="0"/>
              <a:t> in XR </a:t>
            </a:r>
            <a:r>
              <a:rPr lang="en-US" dirty="0" err="1"/>
              <a:t>Anwendungen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326F9-51FA-005D-D2EA-4BFEB9B2B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Gerät</a:t>
            </a:r>
            <a:r>
              <a:rPr lang="en-US" dirty="0"/>
              <a:t>-Position</a:t>
            </a:r>
          </a:p>
          <a:p>
            <a:r>
              <a:rPr lang="en-US" dirty="0" err="1"/>
              <a:t>Gerät</a:t>
            </a:r>
            <a:r>
              <a:rPr lang="en-US" dirty="0"/>
              <a:t>-Rotation</a:t>
            </a:r>
          </a:p>
          <a:p>
            <a:r>
              <a:rPr lang="en-US" dirty="0" err="1"/>
              <a:t>Gerät-Bewegung</a:t>
            </a:r>
            <a:endParaRPr lang="en-US" dirty="0"/>
          </a:p>
          <a:p>
            <a:r>
              <a:rPr lang="en-US" dirty="0"/>
              <a:t>Touchscreen &amp; </a:t>
            </a:r>
            <a:r>
              <a:rPr lang="en-US" dirty="0" err="1"/>
              <a:t>andere</a:t>
            </a:r>
            <a:r>
              <a:rPr lang="en-US" dirty="0"/>
              <a:t> Mobile-Device-</a:t>
            </a:r>
            <a:r>
              <a:rPr lang="en-US" dirty="0" err="1"/>
              <a:t>Daten</a:t>
            </a:r>
            <a:endParaRPr lang="en-US" dirty="0"/>
          </a:p>
          <a:p>
            <a:r>
              <a:rPr lang="en-US" dirty="0" err="1"/>
              <a:t>Klassische</a:t>
            </a:r>
            <a:r>
              <a:rPr lang="en-US" dirty="0"/>
              <a:t> Controller (Gamepad, Maus, </a:t>
            </a:r>
            <a:r>
              <a:rPr lang="en-US" dirty="0" err="1"/>
              <a:t>Tastatur</a:t>
            </a:r>
            <a:r>
              <a:rPr lang="en-US" dirty="0"/>
              <a:t>)</a:t>
            </a:r>
          </a:p>
          <a:p>
            <a:r>
              <a:rPr lang="en-US" dirty="0" err="1"/>
              <a:t>Moderne</a:t>
            </a:r>
            <a:r>
              <a:rPr lang="en-US" dirty="0"/>
              <a:t> Controller</a:t>
            </a:r>
          </a:p>
          <a:p>
            <a:pPr lvl="1"/>
            <a:r>
              <a:rPr lang="en-US" dirty="0"/>
              <a:t>Handheld</a:t>
            </a:r>
          </a:p>
          <a:p>
            <a:pPr lvl="1"/>
            <a:r>
              <a:rPr lang="en-US" dirty="0"/>
              <a:t>Hand Tracking (Camera based)</a:t>
            </a:r>
          </a:p>
          <a:p>
            <a:pPr lvl="1"/>
            <a:r>
              <a:rPr lang="en-US" dirty="0"/>
              <a:t>Eye-Tracking</a:t>
            </a:r>
          </a:p>
          <a:p>
            <a:pPr lvl="1"/>
            <a:r>
              <a:rPr lang="en-US" dirty="0"/>
              <a:t>Neural Interfaces</a:t>
            </a:r>
          </a:p>
          <a:p>
            <a:pPr lvl="1"/>
            <a:r>
              <a:rPr lang="en-US" dirty="0"/>
              <a:t>Experimental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82789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300A1-2340-4832-139B-F2A5364E0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Controller: Handheld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2D87A-9F8A-2D1A-376D-5DD812781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Häufigste</a:t>
            </a:r>
            <a:r>
              <a:rPr lang="en-US" dirty="0"/>
              <a:t> XR-</a:t>
            </a:r>
            <a:r>
              <a:rPr lang="en-US" dirty="0" err="1"/>
              <a:t>Interaktion</a:t>
            </a:r>
            <a:endParaRPr lang="en-US" dirty="0"/>
          </a:p>
          <a:p>
            <a:r>
              <a:rPr lang="en-US" dirty="0" err="1"/>
              <a:t>Natürlich</a:t>
            </a:r>
            <a:r>
              <a:rPr lang="en-US" dirty="0"/>
              <a:t> &amp; </a:t>
            </a:r>
            <a:r>
              <a:rPr lang="en-US" dirty="0" err="1"/>
              <a:t>Intuitiv</a:t>
            </a:r>
            <a:r>
              <a:rPr lang="en-US" dirty="0"/>
              <a:t> </a:t>
            </a:r>
            <a:r>
              <a:rPr lang="en-US" dirty="0" err="1"/>
              <a:t>denn</a:t>
            </a:r>
            <a:r>
              <a:rPr lang="en-US" dirty="0"/>
              <a:t>: User an Gamepads </a:t>
            </a:r>
            <a:r>
              <a:rPr lang="en-US" dirty="0" err="1"/>
              <a:t>gewöhnt</a:t>
            </a:r>
            <a:endParaRPr lang="en-US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36F3A1-1B75-0051-F868-2418AB302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13597"/>
            <a:ext cx="6865334" cy="178968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FABC2BA-3204-3EA1-D267-6264F93232A7}"/>
              </a:ext>
            </a:extLst>
          </p:cNvPr>
          <p:cNvSpPr txBox="1">
            <a:spLocks/>
          </p:cNvSpPr>
          <p:nvPr/>
        </p:nvSpPr>
        <p:spPr>
          <a:xfrm>
            <a:off x="1086757" y="5083181"/>
            <a:ext cx="3302000" cy="560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err="1"/>
              <a:t>Fingertracking</a:t>
            </a:r>
            <a:r>
              <a:rPr lang="en-US" sz="2400" dirty="0"/>
              <a:t> Ansatz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36556B-FAA8-B017-639E-9FA4E1317A0E}"/>
              </a:ext>
            </a:extLst>
          </p:cNvPr>
          <p:cNvSpPr txBox="1"/>
          <p:nvPr/>
        </p:nvSpPr>
        <p:spPr>
          <a:xfrm>
            <a:off x="8009655" y="3525951"/>
            <a:ext cx="387168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Alle </a:t>
            </a:r>
            <a:r>
              <a:rPr lang="en-US" dirty="0" err="1"/>
              <a:t>haben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- Positions &amp; Rotations-Tracking</a:t>
            </a:r>
          </a:p>
          <a:p>
            <a:pPr lvl="1"/>
            <a:r>
              <a:rPr lang="en-US" dirty="0"/>
              <a:t>- Buttons</a:t>
            </a:r>
          </a:p>
          <a:p>
            <a:pPr lvl="1"/>
            <a:r>
              <a:rPr lang="en-US" dirty="0"/>
              <a:t>- Haptic Feedback</a:t>
            </a:r>
          </a:p>
          <a:p>
            <a:pPr lvl="1"/>
            <a:r>
              <a:rPr lang="en-US" dirty="0"/>
              <a:t>- </a:t>
            </a:r>
            <a:r>
              <a:rPr lang="en-US" dirty="0" err="1"/>
              <a:t>Angenehme</a:t>
            </a:r>
            <a:r>
              <a:rPr lang="en-US" dirty="0"/>
              <a:t> </a:t>
            </a:r>
            <a:r>
              <a:rPr lang="en-US" dirty="0" err="1"/>
              <a:t>Darbietungsform</a:t>
            </a:r>
            <a:endParaRPr lang="en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C7137C-FBA3-3EB7-6129-0A9F56D28282}"/>
              </a:ext>
            </a:extLst>
          </p:cNvPr>
          <p:cNvSpPr/>
          <p:nvPr/>
        </p:nvSpPr>
        <p:spPr>
          <a:xfrm>
            <a:off x="1035542" y="4658586"/>
            <a:ext cx="3302001" cy="906383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2E176A67-63B3-AF78-6C9E-C27F2138EF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212" y="5004633"/>
            <a:ext cx="3204859" cy="155235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7BD3C46-CE2D-7979-FE10-56655F7F6286}"/>
              </a:ext>
            </a:extLst>
          </p:cNvPr>
          <p:cNvSpPr txBox="1"/>
          <p:nvPr/>
        </p:nvSpPr>
        <p:spPr>
          <a:xfrm>
            <a:off x="6846490" y="5596144"/>
            <a:ext cx="16417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Coming 2022:</a:t>
            </a:r>
          </a:p>
          <a:p>
            <a:r>
              <a:rPr lang="en-US" dirty="0" err="1"/>
              <a:t>Playstation</a:t>
            </a:r>
            <a:r>
              <a:rPr lang="en-US" dirty="0"/>
              <a:t> VR2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815273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erson's hands on a computer&#10;&#10;Description automatically generated with low confidence">
            <a:extLst>
              <a:ext uri="{FF2B5EF4-FFF2-40B4-BE49-F238E27FC236}">
                <a16:creationId xmlns:a16="http://schemas.microsoft.com/office/drawing/2014/main" id="{BC16D56F-AE44-3122-E095-E025B5EBC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036" y="1873056"/>
            <a:ext cx="2223295" cy="19416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0BAD65-1DE3-A207-4F98-35FD27485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Controller: Hand Tracking (Camera-based)</a:t>
            </a:r>
            <a:endParaRPr lang="en-D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A88E78-2CBA-D6BA-1B0E-860582EF2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191" y="3402779"/>
            <a:ext cx="5157787" cy="41195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AR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5E730-DAD5-A2ED-C128-E43EF8EAA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191" y="3814735"/>
            <a:ext cx="5157787" cy="3017044"/>
          </a:xfrm>
        </p:spPr>
        <p:txBody>
          <a:bodyPr/>
          <a:lstStyle/>
          <a:p>
            <a:r>
              <a:rPr lang="en-US" dirty="0" err="1"/>
              <a:t>Meistens</a:t>
            </a:r>
            <a:r>
              <a:rPr lang="en-US" dirty="0"/>
              <a:t> </a:t>
            </a:r>
            <a:r>
              <a:rPr lang="en-US" dirty="0" err="1"/>
              <a:t>legidlich</a:t>
            </a:r>
            <a:r>
              <a:rPr lang="en-US" dirty="0"/>
              <a:t> </a:t>
            </a:r>
            <a:r>
              <a:rPr lang="en-US" dirty="0" err="1"/>
              <a:t>Fingerposition</a:t>
            </a:r>
            <a:r>
              <a:rPr lang="en-US" dirty="0"/>
              <a:t> und </a:t>
            </a:r>
            <a:r>
              <a:rPr lang="en-US" dirty="0" err="1"/>
              <a:t>Kneif-Geste</a:t>
            </a:r>
            <a:r>
              <a:rPr lang="en-US" dirty="0"/>
              <a:t> </a:t>
            </a:r>
            <a:r>
              <a:rPr lang="en-US" dirty="0" err="1"/>
              <a:t>gebraucht</a:t>
            </a:r>
            <a:endParaRPr lang="en-US" dirty="0"/>
          </a:p>
          <a:p>
            <a:endParaRPr lang="en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2C7A48-4878-5582-0B59-9F8BCAFCC9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02449" y="3402778"/>
            <a:ext cx="5183188" cy="41195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VR</a:t>
            </a:r>
            <a:endParaRPr lang="en-D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6D98FE-6146-DF41-D745-926D844BC9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02449" y="3814735"/>
            <a:ext cx="5183188" cy="3017044"/>
          </a:xfrm>
        </p:spPr>
        <p:txBody>
          <a:bodyPr/>
          <a:lstStyle/>
          <a:p>
            <a:r>
              <a:rPr lang="en-US" dirty="0" err="1"/>
              <a:t>Komplexere</a:t>
            </a:r>
            <a:r>
              <a:rPr lang="en-US" dirty="0"/>
              <a:t> </a:t>
            </a:r>
            <a:r>
              <a:rPr lang="en-US" dirty="0" err="1"/>
              <a:t>Gesten</a:t>
            </a:r>
            <a:r>
              <a:rPr lang="en-US" dirty="0"/>
              <a:t> und Tracking </a:t>
            </a:r>
            <a:r>
              <a:rPr lang="en-US" dirty="0" err="1"/>
              <a:t>jedes</a:t>
            </a:r>
            <a:r>
              <a:rPr lang="en-US" dirty="0"/>
              <a:t> </a:t>
            </a:r>
            <a:r>
              <a:rPr lang="en-US" dirty="0" err="1"/>
              <a:t>Fingergelenks</a:t>
            </a:r>
            <a:r>
              <a:rPr lang="en-US" dirty="0"/>
              <a:t> </a:t>
            </a:r>
            <a:r>
              <a:rPr lang="en-US" dirty="0" err="1"/>
              <a:t>gebraucht</a:t>
            </a:r>
            <a:endParaRPr lang="en-DE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8C8BDA2-8ADB-B870-D0E6-E08996DF1117}"/>
              </a:ext>
            </a:extLst>
          </p:cNvPr>
          <p:cNvSpPr txBox="1">
            <a:spLocks/>
          </p:cNvSpPr>
          <p:nvPr/>
        </p:nvSpPr>
        <p:spPr>
          <a:xfrm>
            <a:off x="306390" y="1560485"/>
            <a:ext cx="5157787" cy="184229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Natürlich</a:t>
            </a:r>
            <a:r>
              <a:rPr lang="en-US" dirty="0"/>
              <a:t>, </a:t>
            </a:r>
            <a:r>
              <a:rPr lang="en-US" dirty="0" err="1"/>
              <a:t>aus</a:t>
            </a:r>
            <a:r>
              <a:rPr lang="en-US" dirty="0"/>
              <a:t> dem </a:t>
            </a:r>
            <a:r>
              <a:rPr lang="en-US" dirty="0" err="1"/>
              <a:t>echten</a:t>
            </a:r>
            <a:r>
              <a:rPr lang="en-US" dirty="0"/>
              <a:t> Leben </a:t>
            </a:r>
            <a:r>
              <a:rPr lang="en-US" dirty="0" err="1"/>
              <a:t>bekannt</a:t>
            </a:r>
            <a:endParaRPr lang="en-US" dirty="0"/>
          </a:p>
          <a:p>
            <a:r>
              <a:rPr lang="en-US" dirty="0" err="1"/>
              <a:t>Kameras</a:t>
            </a:r>
            <a:r>
              <a:rPr lang="en-US" dirty="0"/>
              <a:t> </a:t>
            </a:r>
            <a:r>
              <a:rPr lang="en-US" dirty="0" err="1"/>
              <a:t>tracken</a:t>
            </a:r>
            <a:r>
              <a:rPr lang="en-US" dirty="0"/>
              <a:t> Finger- &amp; </a:t>
            </a:r>
            <a:r>
              <a:rPr lang="en-US" dirty="0" err="1"/>
              <a:t>Handballenbewegung</a:t>
            </a:r>
            <a:endParaRPr lang="en-US" dirty="0"/>
          </a:p>
          <a:p>
            <a:r>
              <a:rPr lang="en-US" dirty="0" err="1"/>
              <a:t>Vorreiter</a:t>
            </a:r>
            <a:r>
              <a:rPr lang="en-US" dirty="0"/>
              <a:t>: Leap Motion Sensor</a:t>
            </a:r>
          </a:p>
          <a:p>
            <a:endParaRPr lang="en-DE" dirty="0"/>
          </a:p>
        </p:txBody>
      </p:sp>
      <p:pic>
        <p:nvPicPr>
          <p:cNvPr id="9" name="Picture 8" descr="A person looking at a machine&#10;&#10;Description automatically generated with medium confidence">
            <a:extLst>
              <a:ext uri="{FF2B5EF4-FFF2-40B4-BE49-F238E27FC236}">
                <a16:creationId xmlns:a16="http://schemas.microsoft.com/office/drawing/2014/main" id="{63F54E45-FA0C-2985-27E2-2AA0555729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546" y="4786171"/>
            <a:ext cx="3299960" cy="1857756"/>
          </a:xfrm>
          <a:prstGeom prst="rect">
            <a:avLst/>
          </a:prstGeom>
        </p:spPr>
      </p:pic>
      <p:pic>
        <p:nvPicPr>
          <p:cNvPr id="13" name="Picture 12" descr="A picture containing text, control panel&#10;&#10;Description automatically generated">
            <a:extLst>
              <a:ext uri="{FF2B5EF4-FFF2-40B4-BE49-F238E27FC236}">
                <a16:creationId xmlns:a16="http://schemas.microsoft.com/office/drawing/2014/main" id="{3C9B6DCA-3C5A-450A-3E46-BDCC917190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647" y="4786171"/>
            <a:ext cx="3338287" cy="1880568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0CF659-B336-5D1C-47D9-428654F3B4CF}"/>
              </a:ext>
            </a:extLst>
          </p:cNvPr>
          <p:cNvSpPr txBox="1">
            <a:spLocks/>
          </p:cNvSpPr>
          <p:nvPr/>
        </p:nvSpPr>
        <p:spPr>
          <a:xfrm>
            <a:off x="7034213" y="1486724"/>
            <a:ext cx="5157787" cy="21629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Inside-out-tracking </a:t>
            </a:r>
            <a:r>
              <a:rPr lang="en-US" dirty="0" err="1"/>
              <a:t>verstärkt</a:t>
            </a:r>
            <a:r>
              <a:rPr lang="en-US" dirty="0"/>
              <a:t> </a:t>
            </a:r>
            <a:r>
              <a:rPr lang="en-US" dirty="0" err="1"/>
              <a:t>Popularität</a:t>
            </a:r>
            <a:endParaRPr lang="en-US" dirty="0"/>
          </a:p>
          <a:p>
            <a:r>
              <a:rPr lang="en-US" dirty="0" err="1"/>
              <a:t>Nachteile</a:t>
            </a:r>
            <a:r>
              <a:rPr lang="en-US" dirty="0"/>
              <a:t>: </a:t>
            </a:r>
          </a:p>
          <a:p>
            <a:pPr lvl="1"/>
            <a:r>
              <a:rPr lang="en-US" dirty="0" err="1"/>
              <a:t>Hände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Bild </a:t>
            </a:r>
            <a:r>
              <a:rPr lang="en-US" dirty="0" err="1"/>
              <a:t>verlassen</a:t>
            </a:r>
            <a:endParaRPr lang="en-US" dirty="0"/>
          </a:p>
          <a:p>
            <a:pPr lvl="1"/>
            <a:r>
              <a:rPr lang="en-US" dirty="0" err="1"/>
              <a:t>Kein</a:t>
            </a:r>
            <a:r>
              <a:rPr lang="en-US" dirty="0"/>
              <a:t> Feedback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8347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67EC6-9E68-5B5F-00D5-A2AF7C11D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Controller: Eye Tracking</a:t>
            </a:r>
            <a:endParaRPr lang="en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3DD8893-24A9-D655-AC08-F548A97A7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Blickwinkel</a:t>
            </a:r>
            <a:r>
              <a:rPr lang="en-US" dirty="0"/>
              <a:t> </a:t>
            </a:r>
            <a:r>
              <a:rPr lang="en-US" dirty="0" err="1"/>
              <a:t>erkennen</a:t>
            </a:r>
            <a:endParaRPr lang="en-US" dirty="0"/>
          </a:p>
          <a:p>
            <a:r>
              <a:rPr lang="en-US" dirty="0" err="1"/>
              <a:t>Infrarot-Messungen</a:t>
            </a:r>
            <a:r>
              <a:rPr lang="en-US" dirty="0"/>
              <a:t> am Auge</a:t>
            </a:r>
          </a:p>
          <a:p>
            <a:r>
              <a:rPr lang="en-US" dirty="0"/>
              <a:t>Für UX-Research </a:t>
            </a:r>
            <a:r>
              <a:rPr lang="en-US" dirty="0" err="1"/>
              <a:t>bereits</a:t>
            </a:r>
            <a:r>
              <a:rPr lang="en-US" dirty="0"/>
              <a:t> </a:t>
            </a:r>
            <a:r>
              <a:rPr lang="en-US" dirty="0" err="1"/>
              <a:t>verbreitet</a:t>
            </a:r>
            <a:endParaRPr lang="en-US" dirty="0"/>
          </a:p>
          <a:p>
            <a:r>
              <a:rPr lang="en-US" dirty="0"/>
              <a:t>Für </a:t>
            </a:r>
            <a:r>
              <a:rPr lang="en-US" dirty="0" err="1"/>
              <a:t>Videospiele</a:t>
            </a:r>
            <a:r>
              <a:rPr lang="en-US" dirty="0"/>
              <a:t> </a:t>
            </a:r>
            <a:r>
              <a:rPr lang="en-US" dirty="0" err="1"/>
              <a:t>experimentell</a:t>
            </a:r>
            <a:r>
              <a:rPr lang="en-US" dirty="0"/>
              <a:t> </a:t>
            </a:r>
            <a:r>
              <a:rPr lang="en-US" dirty="0" err="1"/>
              <a:t>verwendet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effectLst/>
                <a:hlinkClick r:id="rId2"/>
              </a:rPr>
              <a:t>https://vr.tobii.com/integrations/hp-reverb-g2-omnicept-edition/</a:t>
            </a:r>
            <a:endParaRPr lang="en-US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215434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E6BE1-9241-4A48-937E-CE042ED74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Controller: Neural Interfaces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616DF-467C-AF34-B54A-16F961057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Neuronale</a:t>
            </a:r>
            <a:r>
              <a:rPr lang="en-US" dirty="0"/>
              <a:t> </a:t>
            </a:r>
            <a:r>
              <a:rPr lang="en-US" dirty="0" err="1"/>
              <a:t>Aktivität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dekodiert</a:t>
            </a:r>
            <a:r>
              <a:rPr lang="en-US" dirty="0"/>
              <a:t> und in Input </a:t>
            </a:r>
            <a:r>
              <a:rPr lang="en-US" dirty="0" err="1"/>
              <a:t>übersetzt</a:t>
            </a:r>
            <a:endParaRPr lang="en-US" dirty="0"/>
          </a:p>
          <a:p>
            <a:r>
              <a:rPr lang="en-US" dirty="0"/>
              <a:t>Electromyography</a:t>
            </a:r>
          </a:p>
          <a:p>
            <a:pPr lvl="1"/>
            <a:r>
              <a:rPr lang="en-US" dirty="0" err="1"/>
              <a:t>Neuronen-Schichten</a:t>
            </a:r>
            <a:r>
              <a:rPr lang="en-US" dirty="0"/>
              <a:t> </a:t>
            </a:r>
            <a:r>
              <a:rPr lang="en-US" dirty="0" err="1"/>
              <a:t>zusammengefasst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Rückenmark</a:t>
            </a:r>
            <a:endParaRPr lang="en-US" dirty="0"/>
          </a:p>
          <a:p>
            <a:pPr lvl="1"/>
            <a:r>
              <a:rPr lang="en-US" dirty="0" err="1"/>
              <a:t>Bewegungs</a:t>
            </a:r>
            <a:r>
              <a:rPr lang="en-US" dirty="0"/>
              <a:t>-Neuron-</a:t>
            </a:r>
            <a:r>
              <a:rPr lang="en-US" dirty="0" err="1"/>
              <a:t>Aktivität</a:t>
            </a:r>
            <a:r>
              <a:rPr lang="en-US" dirty="0"/>
              <a:t> </a:t>
            </a:r>
            <a:r>
              <a:rPr lang="en-US" dirty="0" err="1"/>
              <a:t>geringer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messbar</a:t>
            </a:r>
            <a:endParaRPr lang="en-US" dirty="0"/>
          </a:p>
          <a:p>
            <a:pPr lvl="1"/>
            <a:r>
              <a:rPr lang="en-US" dirty="0" err="1"/>
              <a:t>Muskeln</a:t>
            </a:r>
            <a:r>
              <a:rPr lang="en-US" dirty="0"/>
              <a:t> </a:t>
            </a:r>
            <a:r>
              <a:rPr lang="en-US" dirty="0" err="1"/>
              <a:t>reagieren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massiver</a:t>
            </a:r>
            <a:r>
              <a:rPr lang="en-US" dirty="0"/>
              <a:t> </a:t>
            </a:r>
            <a:r>
              <a:rPr lang="en-US" dirty="0" err="1"/>
              <a:t>elektrischer</a:t>
            </a:r>
            <a:r>
              <a:rPr lang="en-US" dirty="0"/>
              <a:t> </a:t>
            </a:r>
            <a:r>
              <a:rPr lang="en-US" dirty="0" err="1"/>
              <a:t>Aktivität</a:t>
            </a:r>
            <a:r>
              <a:rPr lang="en-US" dirty="0"/>
              <a:t>/ </a:t>
            </a:r>
            <a:r>
              <a:rPr lang="en-US" dirty="0" err="1"/>
              <a:t>elektrischem</a:t>
            </a:r>
            <a:r>
              <a:rPr lang="en-US" dirty="0"/>
              <a:t> Feld</a:t>
            </a:r>
          </a:p>
          <a:p>
            <a:pPr marL="914400" lvl="2" indent="0">
              <a:buNone/>
            </a:pPr>
            <a:r>
              <a:rPr lang="en-US" dirty="0"/>
              <a:t>-&gt; </a:t>
            </a:r>
            <a:r>
              <a:rPr lang="en-US" b="1" dirty="0" err="1"/>
              <a:t>Diese</a:t>
            </a:r>
            <a:r>
              <a:rPr lang="en-US" b="1" dirty="0"/>
              <a:t> </a:t>
            </a:r>
            <a:r>
              <a:rPr lang="en-US" b="1" dirty="0" err="1"/>
              <a:t>wird</a:t>
            </a:r>
            <a:r>
              <a:rPr lang="en-US" b="1" dirty="0"/>
              <a:t> </a:t>
            </a:r>
            <a:r>
              <a:rPr lang="en-US" b="1" dirty="0" err="1"/>
              <a:t>gemessen</a:t>
            </a:r>
            <a:r>
              <a:rPr lang="en-US" b="1" dirty="0"/>
              <a:t> und </a:t>
            </a:r>
            <a:r>
              <a:rPr lang="en-US" b="1" dirty="0" err="1"/>
              <a:t>rückgerechnet</a:t>
            </a:r>
            <a:endParaRPr lang="en-DE" b="1" dirty="0"/>
          </a:p>
        </p:txBody>
      </p:sp>
      <p:pic>
        <p:nvPicPr>
          <p:cNvPr id="4" name="Online Media 3" title="Ctrl-Labs: Ctrl-Kit: Demo 1">
            <a:hlinkClick r:id="" action="ppaction://media"/>
            <a:extLst>
              <a:ext uri="{FF2B5EF4-FFF2-40B4-BE49-F238E27FC236}">
                <a16:creationId xmlns:a16="http://schemas.microsoft.com/office/drawing/2014/main" id="{4B43899A-DE6F-703B-BEF7-B8501FBF76D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133770" y="4230460"/>
            <a:ext cx="3229429" cy="242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10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76B83-BEC0-7B87-E1FE-A877CC5FA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Controller: Experimental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7D889-5481-E11A-6BDA-293C9FFA9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7398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Customized</a:t>
            </a:r>
          </a:p>
          <a:p>
            <a:r>
              <a:rPr lang="en-US" sz="2000" dirty="0" err="1"/>
              <a:t>Mehr</a:t>
            </a:r>
            <a:r>
              <a:rPr lang="en-US" sz="2000" dirty="0"/>
              <a:t> </a:t>
            </a:r>
            <a:r>
              <a:rPr lang="en-US" sz="2000" dirty="0" err="1"/>
              <a:t>propriozeptive</a:t>
            </a:r>
            <a:r>
              <a:rPr lang="en-US" sz="2000" dirty="0"/>
              <a:t> und </a:t>
            </a:r>
          </a:p>
          <a:p>
            <a:pPr marL="0" indent="0">
              <a:buNone/>
            </a:pPr>
            <a:r>
              <a:rPr lang="en-US" sz="2000" dirty="0"/>
              <a:t>    </a:t>
            </a:r>
            <a:r>
              <a:rPr lang="en-US" sz="2000" dirty="0" err="1"/>
              <a:t>kinästhetische</a:t>
            </a:r>
            <a:r>
              <a:rPr lang="en-US" sz="2000" dirty="0"/>
              <a:t> Information</a:t>
            </a:r>
          </a:p>
          <a:p>
            <a:pPr lvl="1"/>
            <a:r>
              <a:rPr lang="en-US" sz="2000" dirty="0"/>
              <a:t>Directed force feedback</a:t>
            </a:r>
          </a:p>
          <a:p>
            <a:pPr lvl="1"/>
            <a:r>
              <a:rPr lang="en-US" sz="2000" dirty="0" err="1"/>
              <a:t>Haptisches</a:t>
            </a:r>
            <a:r>
              <a:rPr lang="en-US" sz="2000" dirty="0"/>
              <a:t> Feedback</a:t>
            </a:r>
          </a:p>
          <a:p>
            <a:pPr lvl="1"/>
            <a:r>
              <a:rPr lang="en-US" sz="2000" dirty="0" err="1"/>
              <a:t>Verschiedenste</a:t>
            </a:r>
            <a:r>
              <a:rPr lang="en-US" sz="2000" dirty="0"/>
              <a:t> </a:t>
            </a:r>
            <a:r>
              <a:rPr lang="en-US" sz="2000" dirty="0" err="1"/>
              <a:t>Formen</a:t>
            </a:r>
            <a:endParaRPr lang="en-US" sz="2000" dirty="0"/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20242CCD-0D76-2C23-6370-54E3A9618B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38" y="4007651"/>
            <a:ext cx="2478236" cy="998286"/>
          </a:xfrm>
          <a:prstGeom prst="rect">
            <a:avLst/>
          </a:prstGeom>
        </p:spPr>
      </p:pic>
      <p:pic>
        <p:nvPicPr>
          <p:cNvPr id="6" name="Online Media 5" title="Tangibles in Virtual Reality: Fishing">
            <a:hlinkClick r:id="" action="ppaction://media"/>
            <a:extLst>
              <a:ext uri="{FF2B5EF4-FFF2-40B4-BE49-F238E27FC236}">
                <a16:creationId xmlns:a16="http://schemas.microsoft.com/office/drawing/2014/main" id="{B5D60962-FF3E-0C1C-1659-DADB085F6B4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506456" y="5221186"/>
            <a:ext cx="2540000" cy="1435100"/>
          </a:xfrm>
          <a:prstGeom prst="rect">
            <a:avLst/>
          </a:prstGeom>
        </p:spPr>
      </p:pic>
      <p:pic>
        <p:nvPicPr>
          <p:cNvPr id="8" name="Picture 7" descr="A picture containing indoor, person, tripod&#10;&#10;Description automatically generated">
            <a:extLst>
              <a:ext uri="{FF2B5EF4-FFF2-40B4-BE49-F238E27FC236}">
                <a16:creationId xmlns:a16="http://schemas.microsoft.com/office/drawing/2014/main" id="{54042B97-159B-C691-965F-DD188FD0B7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622" y="4054795"/>
            <a:ext cx="1765757" cy="2648635"/>
          </a:xfrm>
          <a:prstGeom prst="rect">
            <a:avLst/>
          </a:prstGeom>
        </p:spPr>
      </p:pic>
      <p:pic>
        <p:nvPicPr>
          <p:cNvPr id="9" name="Online Media 8" title="bHaptics reveals TactGlove at CES2022 - the first consumer-ready haptic gloves">
            <a:hlinkClick r:id="" action="ppaction://media"/>
            <a:extLst>
              <a:ext uri="{FF2B5EF4-FFF2-40B4-BE49-F238E27FC236}">
                <a16:creationId xmlns:a16="http://schemas.microsoft.com/office/drawing/2014/main" id="{9EFB2E7C-091A-CB1B-3A29-A10707A17E28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8"/>
          <a:stretch>
            <a:fillRect/>
          </a:stretch>
        </p:blipFill>
        <p:spPr>
          <a:xfrm>
            <a:off x="7048500" y="1227306"/>
            <a:ext cx="4305299" cy="2432494"/>
          </a:xfrm>
          <a:prstGeom prst="rect">
            <a:avLst/>
          </a:prstGeom>
        </p:spPr>
      </p:pic>
      <p:pic>
        <p:nvPicPr>
          <p:cNvPr id="10" name="Online Media 9" title="KAT Walk C 2: ALL-Action &amp; Cross-Platform VR Treadmill - TRAILER">
            <a:hlinkClick r:id="" action="ppaction://media"/>
            <a:extLst>
              <a:ext uri="{FF2B5EF4-FFF2-40B4-BE49-F238E27FC236}">
                <a16:creationId xmlns:a16="http://schemas.microsoft.com/office/drawing/2014/main" id="{6C226E8F-DACF-DA8C-A76F-3FB7B43E7E87}"/>
              </a:ext>
            </a:extLst>
          </p:cNvPr>
          <p:cNvPicPr>
            <a:picLocks noRot="1" noChangeAspect="1"/>
          </p:cNvPicPr>
          <p:nvPr>
            <a:videoFile r:link="rId3"/>
          </p:nvPr>
        </p:nvPicPr>
        <p:blipFill>
          <a:blip r:embed="rId9"/>
          <a:stretch>
            <a:fillRect/>
          </a:stretch>
        </p:blipFill>
        <p:spPr>
          <a:xfrm>
            <a:off x="7048500" y="4270936"/>
            <a:ext cx="4305299" cy="243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09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6294A-7A1E-1E4D-6642-F79257F0C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 Hand-Tracking </a:t>
            </a:r>
            <a:r>
              <a:rPr lang="en-US" dirty="0" err="1"/>
              <a:t>funktioniert</a:t>
            </a:r>
            <a:r>
              <a:rPr lang="en-US" dirty="0"/>
              <a:t> (am </a:t>
            </a:r>
            <a:r>
              <a:rPr lang="en-US" dirty="0" err="1"/>
              <a:t>Beispiel</a:t>
            </a:r>
            <a:r>
              <a:rPr lang="en-US" dirty="0"/>
              <a:t> </a:t>
            </a:r>
            <a:r>
              <a:rPr lang="en-US" dirty="0" err="1"/>
              <a:t>UltraLeap</a:t>
            </a:r>
            <a:r>
              <a:rPr lang="en-US" dirty="0"/>
              <a:t>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BE445-8830-9B9D-D768-E2185D7FB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94998" cy="4351338"/>
          </a:xfrm>
        </p:spPr>
        <p:txBody>
          <a:bodyPr>
            <a:normAutofit/>
          </a:bodyPr>
          <a:lstStyle/>
          <a:p>
            <a:r>
              <a:rPr lang="en-US" sz="2000" dirty="0"/>
              <a:t>Zwei </a:t>
            </a:r>
            <a:r>
              <a:rPr lang="en-US" sz="2000" dirty="0" err="1"/>
              <a:t>Kameras</a:t>
            </a:r>
            <a:r>
              <a:rPr lang="en-US" sz="2000" dirty="0"/>
              <a:t> und </a:t>
            </a:r>
            <a:r>
              <a:rPr lang="en-US" sz="2000" dirty="0" err="1"/>
              <a:t>unsichtbare</a:t>
            </a:r>
            <a:r>
              <a:rPr lang="en-US" sz="2000" dirty="0"/>
              <a:t> </a:t>
            </a:r>
            <a:r>
              <a:rPr lang="en-US" sz="2000" dirty="0" err="1"/>
              <a:t>Infrarot</a:t>
            </a:r>
            <a:r>
              <a:rPr lang="en-US" sz="2000" dirty="0"/>
              <a:t>-LEDs</a:t>
            </a:r>
          </a:p>
          <a:p>
            <a:pPr marL="457200" indent="-457200">
              <a:buAutoNum type="arabicPeriod"/>
            </a:pPr>
            <a:r>
              <a:rPr lang="en-US" sz="2000" dirty="0"/>
              <a:t>Stereo-</a:t>
            </a:r>
            <a:r>
              <a:rPr lang="en-US" sz="2000" dirty="0" err="1"/>
              <a:t>Graubild</a:t>
            </a:r>
            <a:r>
              <a:rPr lang="en-US" sz="2000" dirty="0"/>
              <a:t> </a:t>
            </a:r>
            <a:r>
              <a:rPr lang="en-US" sz="2000" dirty="0" err="1"/>
              <a:t>wird</a:t>
            </a:r>
            <a:r>
              <a:rPr lang="en-US" sz="2000" dirty="0"/>
              <a:t> </a:t>
            </a:r>
            <a:r>
              <a:rPr lang="en-US" sz="2000" dirty="0" err="1"/>
              <a:t>vom</a:t>
            </a:r>
            <a:r>
              <a:rPr lang="en-US" sz="2000" dirty="0"/>
              <a:t> </a:t>
            </a:r>
            <a:r>
              <a:rPr lang="en-US" sz="2000" dirty="0" err="1"/>
              <a:t>Infrarot</a:t>
            </a:r>
            <a:r>
              <a:rPr lang="en-US" sz="2000" dirty="0"/>
              <a:t>-Spektrum </a:t>
            </a:r>
            <a:r>
              <a:rPr lang="en-US" sz="2000" dirty="0" err="1"/>
              <a:t>aufgenommen</a:t>
            </a: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err="1"/>
              <a:t>Komplizierte</a:t>
            </a:r>
            <a:r>
              <a:rPr lang="en-US" sz="2000" dirty="0"/>
              <a:t> </a:t>
            </a:r>
            <a:r>
              <a:rPr lang="en-US" sz="2000" dirty="0" err="1"/>
              <a:t>Algorithmen</a:t>
            </a:r>
            <a:r>
              <a:rPr lang="en-US" sz="2000" dirty="0"/>
              <a:t>: </a:t>
            </a:r>
            <a:r>
              <a:rPr lang="en-US" sz="2000" dirty="0" err="1"/>
              <a:t>Hintergrund</a:t>
            </a:r>
            <a:r>
              <a:rPr lang="en-US" sz="2000" dirty="0"/>
              <a:t> und </a:t>
            </a:r>
            <a:r>
              <a:rPr lang="en-US" sz="2000" dirty="0" err="1"/>
              <a:t>andere</a:t>
            </a:r>
            <a:r>
              <a:rPr lang="en-US" sz="2000" dirty="0"/>
              <a:t> </a:t>
            </a:r>
            <a:r>
              <a:rPr lang="en-US" sz="2000" dirty="0" err="1"/>
              <a:t>Lichtquellen</a:t>
            </a:r>
            <a:r>
              <a:rPr lang="en-US" sz="2000" dirty="0"/>
              <a:t> </a:t>
            </a:r>
            <a:r>
              <a:rPr lang="en-US" sz="2000" dirty="0" err="1"/>
              <a:t>werden</a:t>
            </a:r>
            <a:r>
              <a:rPr lang="en-US" sz="2000" dirty="0"/>
              <a:t> </a:t>
            </a:r>
            <a:r>
              <a:rPr lang="en-US" sz="2000" dirty="0" err="1"/>
              <a:t>kompensiert</a:t>
            </a: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3D-Repräsentation </a:t>
            </a:r>
            <a:r>
              <a:rPr lang="en-US" sz="2000" dirty="0" err="1"/>
              <a:t>wird</a:t>
            </a:r>
            <a:r>
              <a:rPr lang="en-US" sz="2000" dirty="0"/>
              <a:t> </a:t>
            </a:r>
            <a:r>
              <a:rPr lang="en-US" sz="2000" dirty="0" err="1"/>
              <a:t>rekonstruiert</a:t>
            </a: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err="1"/>
              <a:t>Komplizierte</a:t>
            </a:r>
            <a:r>
              <a:rPr lang="en-US" sz="2000" dirty="0"/>
              <a:t> </a:t>
            </a:r>
            <a:r>
              <a:rPr lang="en-US" sz="2000" dirty="0" err="1"/>
              <a:t>Algorithmen</a:t>
            </a:r>
            <a:r>
              <a:rPr lang="en-US" sz="2000" dirty="0"/>
              <a:t>/ Machine Vision: Tracking-</a:t>
            </a:r>
            <a:r>
              <a:rPr lang="en-US" sz="2000" dirty="0" err="1"/>
              <a:t>Informationen</a:t>
            </a:r>
            <a:r>
              <a:rPr lang="en-US" sz="2000" dirty="0"/>
              <a:t> </a:t>
            </a:r>
            <a:r>
              <a:rPr lang="en-US" sz="2000" dirty="0" err="1"/>
              <a:t>extrahieren</a:t>
            </a:r>
            <a:r>
              <a:rPr lang="en-US" sz="2000" dirty="0"/>
              <a:t>, </a:t>
            </a:r>
            <a:r>
              <a:rPr lang="en-US" sz="2000" dirty="0" err="1"/>
              <a:t>Filtertechniken</a:t>
            </a: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Leap Motion Service </a:t>
            </a:r>
            <a:r>
              <a:rPr lang="en-US" sz="2000" dirty="0" err="1"/>
              <a:t>sendet</a:t>
            </a:r>
            <a:r>
              <a:rPr lang="en-US" sz="2000" dirty="0"/>
              <a:t> die Serie von Frames </a:t>
            </a:r>
            <a:r>
              <a:rPr lang="en-US" sz="2000" dirty="0" err="1"/>
              <a:t>mit</a:t>
            </a:r>
            <a:r>
              <a:rPr lang="en-US" sz="2000" dirty="0"/>
              <a:t> </a:t>
            </a:r>
            <a:r>
              <a:rPr lang="en-US" sz="2000" dirty="0" err="1"/>
              <a:t>allen</a:t>
            </a:r>
            <a:r>
              <a:rPr lang="en-US" sz="2000" dirty="0"/>
              <a:t> Tracking-</a:t>
            </a:r>
            <a:r>
              <a:rPr lang="en-US" sz="2000" dirty="0" err="1"/>
              <a:t>Daten</a:t>
            </a:r>
            <a:r>
              <a:rPr lang="en-US" sz="2000" dirty="0"/>
              <a:t> via transport protocol</a:t>
            </a:r>
          </a:p>
        </p:txBody>
      </p:sp>
      <p:pic>
        <p:nvPicPr>
          <p:cNvPr id="5" name="Picture 4" descr="A picture containing blur&#10;&#10;Description automatically generated">
            <a:extLst>
              <a:ext uri="{FF2B5EF4-FFF2-40B4-BE49-F238E27FC236}">
                <a16:creationId xmlns:a16="http://schemas.microsoft.com/office/drawing/2014/main" id="{98063D8B-F5FD-84CD-CD2E-7AB95BE387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0" y="1595636"/>
            <a:ext cx="2120900" cy="994172"/>
          </a:xfrm>
          <a:prstGeom prst="rect">
            <a:avLst/>
          </a:prstGeom>
        </p:spPr>
      </p:pic>
      <p:pic>
        <p:nvPicPr>
          <p:cNvPr id="7" name="Picture 6" descr="A picture containing text, monitor, screen, electronics&#10;&#10;Description automatically generated">
            <a:extLst>
              <a:ext uri="{FF2B5EF4-FFF2-40B4-BE49-F238E27FC236}">
                <a16:creationId xmlns:a16="http://schemas.microsoft.com/office/drawing/2014/main" id="{386E938D-2064-8D90-61FB-A4F186AE78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404" y="4393040"/>
            <a:ext cx="2683092" cy="2018152"/>
          </a:xfrm>
          <a:prstGeom prst="rect">
            <a:avLst/>
          </a:prstGeom>
        </p:spPr>
      </p:pic>
      <p:pic>
        <p:nvPicPr>
          <p:cNvPr id="8" name="Online Media 7" title="Waltz of the Wizard — Offical Launch Trailer">
            <a:hlinkClick r:id="" action="ppaction://media"/>
            <a:extLst>
              <a:ext uri="{FF2B5EF4-FFF2-40B4-BE49-F238E27FC236}">
                <a16:creationId xmlns:a16="http://schemas.microsoft.com/office/drawing/2014/main" id="{15129D32-C608-8806-08FB-26D018763C3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6235699" y="4556406"/>
            <a:ext cx="3427379" cy="193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5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505</Words>
  <Application>Microsoft Office PowerPoint</Application>
  <PresentationFormat>Widescreen</PresentationFormat>
  <Paragraphs>93</Paragraphs>
  <Slides>12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Interaktion in XR-Anwendungen</vt:lpstr>
      <vt:lpstr>Probleme</vt:lpstr>
      <vt:lpstr>Interaktion in XR Anwendungen</vt:lpstr>
      <vt:lpstr>Controller: Handheld</vt:lpstr>
      <vt:lpstr>Controller: Hand Tracking (Camera-based)</vt:lpstr>
      <vt:lpstr>Controller: Eye Tracking</vt:lpstr>
      <vt:lpstr>Controller: Neural Interfaces</vt:lpstr>
      <vt:lpstr>Controller: Experimental</vt:lpstr>
      <vt:lpstr>Wie Hand-Tracking funktioniert (am Beispiel UltraLeap)</vt:lpstr>
      <vt:lpstr>Wie kann Touch Interaktion nach 3D gemapt werden? (AR)  -einfache Raycasts</vt:lpstr>
      <vt:lpstr>Wie kann Touch Interaktion nach 3D gemapt werden? (AR) -3D-Manipulation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Calvin Delloro</dc:creator>
  <cp:lastModifiedBy>Calvin Delloro</cp:lastModifiedBy>
  <cp:revision>33</cp:revision>
  <dcterms:created xsi:type="dcterms:W3CDTF">2022-06-20T14:29:27Z</dcterms:created>
  <dcterms:modified xsi:type="dcterms:W3CDTF">2022-06-20T23:39:53Z</dcterms:modified>
</cp:coreProperties>
</file>

<file path=docProps/thumbnail.jpeg>
</file>